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85" r:id="rId5"/>
    <p:sldId id="258" r:id="rId6"/>
    <p:sldId id="290" r:id="rId7"/>
    <p:sldId id="259" r:id="rId8"/>
    <p:sldId id="296" r:id="rId9"/>
    <p:sldId id="262" r:id="rId10"/>
    <p:sldId id="263" r:id="rId11"/>
    <p:sldId id="281" r:id="rId12"/>
    <p:sldId id="282" r:id="rId13"/>
    <p:sldId id="295" r:id="rId14"/>
    <p:sldId id="287" r:id="rId15"/>
    <p:sldId id="297" r:id="rId16"/>
    <p:sldId id="289" r:id="rId17"/>
    <p:sldId id="293" r:id="rId18"/>
    <p:sldId id="284" r:id="rId19"/>
    <p:sldId id="286" r:id="rId20"/>
    <p:sldId id="292" r:id="rId21"/>
    <p:sldId id="266" r:id="rId22"/>
    <p:sldId id="294" r:id="rId23"/>
    <p:sldId id="265" r:id="rId24"/>
    <p:sldId id="267" r:id="rId25"/>
    <p:sldId id="29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EBABC7C7-149F-457E-9860-7A0732C4066D}">
          <p14:sldIdLst>
            <p14:sldId id="256"/>
            <p14:sldId id="257"/>
            <p14:sldId id="261"/>
            <p14:sldId id="285"/>
            <p14:sldId id="258"/>
            <p14:sldId id="290"/>
            <p14:sldId id="259"/>
            <p14:sldId id="283"/>
            <p14:sldId id="262"/>
            <p14:sldId id="263"/>
            <p14:sldId id="281"/>
            <p14:sldId id="282"/>
            <p14:sldId id="295"/>
            <p14:sldId id="287"/>
            <p14:sldId id="264"/>
            <p14:sldId id="289"/>
            <p14:sldId id="293"/>
            <p14:sldId id="284"/>
            <p14:sldId id="286"/>
            <p14:sldId id="292"/>
            <p14:sldId id="266"/>
            <p14:sldId id="265"/>
            <p14:sldId id="294"/>
            <p14:sldId id="267"/>
            <p14:sldId id="29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1355" autoAdjust="0"/>
    <p:restoredTop sz="94660"/>
  </p:normalViewPr>
  <p:slideViewPr>
    <p:cSldViewPr snapToGrid="0">
      <p:cViewPr>
        <p:scale>
          <a:sx n="150" d="100"/>
          <a:sy n="15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3"/>
            <a:ext cx="10058400" cy="2600936"/>
          </a:xfrm>
        </p:spPr>
        <p:txBody>
          <a:bodyPr/>
          <a:lstStyle/>
          <a:p>
            <a:r>
              <a:rPr lang="en-US" dirty="0" smtClean="0"/>
              <a:t>Automatic Guitar Tuner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Trenton Ahrens, </a:t>
            </a:r>
            <a:r>
              <a:rPr lang="en-US" dirty="0" err="1" smtClean="0"/>
              <a:t>alex</a:t>
            </a:r>
            <a:r>
              <a:rPr lang="en-US" dirty="0" smtClean="0"/>
              <a:t> capo, Ernesto </a:t>
            </a:r>
            <a:r>
              <a:rPr lang="en-US" dirty="0" err="1" smtClean="0"/>
              <a:t>wong</a:t>
            </a:r>
            <a:endParaRPr lang="en-US" dirty="0" smtClean="0"/>
          </a:p>
          <a:p>
            <a:r>
              <a:rPr lang="en-US" dirty="0" smtClean="0"/>
              <a:t>Group 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52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ATMega328p chip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6 analog inputs 10-Bit ADC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12 Digital inputs/outputs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16 MHz operating freq.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24 pin dip package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C++ (Arduino </a:t>
            </a:r>
            <a:r>
              <a:rPr lang="en-US" dirty="0" err="1" smtClean="0"/>
              <a:t>bootloader</a:t>
            </a:r>
            <a:r>
              <a:rPr lang="en-US" dirty="0" smtClean="0"/>
              <a:t>)</a:t>
            </a:r>
          </a:p>
        </p:txBody>
      </p:sp>
      <p:pic>
        <p:nvPicPr>
          <p:cNvPr id="5" name="Picture 4" descr="C:\Users\Trenton\AppData\Local\Microsoft\Windows\INetCache\Content.Word\MCU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432" y="1845734"/>
            <a:ext cx="4917248" cy="378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957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Magnetic field seen by the pickups will induce an analog voltage that will be read by the ADC inputs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Magnetic single coil pickups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935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Calculating  </a:t>
            </a:r>
            <a:endParaRPr lang="en-US" dirty="0"/>
          </a:p>
        </p:txBody>
      </p:sp>
      <p:pic>
        <p:nvPicPr>
          <p:cNvPr id="18433" name="Picture 1" descr="F:\Waveforms\SDS0000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7074" y="2296334"/>
            <a:ext cx="4572000" cy="222885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Midpoint crossings (2.5V)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Timer to determine period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 = 1/F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ISR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44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Control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2420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Follows algorithm based on string, tuning preference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+/- 0.2 Hz threshold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059" y="3497708"/>
            <a:ext cx="9692642" cy="14565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43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Offset &amp; Amplification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Guitar signal from pickups is about 20mV-40mV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ADC </a:t>
                </a:r>
                <a:r>
                  <a:rPr lang="en-US" dirty="0" smtClean="0"/>
                  <a:t>0-5V</a:t>
                </a:r>
              </a:p>
              <a:p>
                <a:pPr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1" i="1"/>
                      <m:t>𝑨</m:t>
                    </m:r>
                    <m:r>
                      <a:rPr lang="en-US" b="1"/>
                      <m:t>=</m:t>
                    </m:r>
                    <m:r>
                      <a:rPr lang="en-US" b="1" i="1"/>
                      <m:t>𝟏</m:t>
                    </m:r>
                    <m:r>
                      <a:rPr lang="en-US" b="1"/>
                      <m:t>+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𝑹</m:t>
                            </m:r>
                          </m:e>
                          <m:sub>
                            <m:r>
                              <a:rPr lang="en-US" b="1" i="1"/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/>
                            </m:ctrlPr>
                          </m:sSubPr>
                          <m:e>
                            <m:r>
                              <a:rPr lang="en-US" b="1" i="1"/>
                              <m:t>𝑹</m:t>
                            </m:r>
                          </m:e>
                          <m:sub>
                            <m:r>
                              <a:rPr lang="en-US" b="1" i="1"/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 smtClean="0"/>
              </a:p>
              <a:p>
                <a:pPr>
                  <a:buFont typeface="Arial" pitchFamily="34" charset="0"/>
                  <a:buChar char="•"/>
                </a:pPr>
                <a:r>
                  <a:rPr lang="en-US" dirty="0" smtClean="0"/>
                  <a:t>DC offset to 2.5V</a:t>
                </a:r>
                <a:endParaRPr lang="en-US" dirty="0"/>
              </a:p>
              <a:p>
                <a:pPr>
                  <a:buFont typeface="Arial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6" name="Picture 4" descr="C:\Users\Ernesto\Downloads\DC Offse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0754" y="2597150"/>
            <a:ext cx="6030913" cy="3086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076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Splitter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TLE2426 “Rail Splitter”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Creates virtual ground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More stable than two individual batteries</a:t>
            </a:r>
            <a:endParaRPr lang="en-US" dirty="0"/>
          </a:p>
        </p:txBody>
      </p:sp>
      <p:pic>
        <p:nvPicPr>
          <p:cNvPr id="39938" name="Picture 2" descr="E:\Drive\EEL 4915 - Senior Design II\Conference Paper\rail splitt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4500" y="2763838"/>
            <a:ext cx="4038600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Mounting Bracket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0872" y="1840301"/>
            <a:ext cx="4188949" cy="425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22 gauge sheet metal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ROB 12472 standard gear motor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3-12 V operational input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38 lb-in torque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Bi-directional rotation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H-Bridge driver  (L293DNE)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1A output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 H-Bridge per chip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3482" y="3370052"/>
            <a:ext cx="3432613" cy="211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8048" y="1817299"/>
            <a:ext cx="3804103" cy="154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613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Battery Power – NiMH (Nickel Metal Hydride) rechargeable batteries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8xAA battery holster (</a:t>
            </a:r>
            <a:r>
              <a:rPr lang="en-US" dirty="0" err="1"/>
              <a:t>A</a:t>
            </a:r>
            <a:r>
              <a:rPr lang="en-US" dirty="0" err="1" smtClean="0"/>
              <a:t>dafruit</a:t>
            </a:r>
            <a:r>
              <a:rPr lang="en-US" dirty="0" smtClean="0"/>
              <a:t>) = 9.36 V 2500 </a:t>
            </a:r>
            <a:r>
              <a:rPr lang="en-US" dirty="0" err="1" smtClean="0"/>
              <a:t>mAh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2x9V batteries in series = 18V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3079" y="2346384"/>
            <a:ext cx="4884996" cy="360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78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to be Powered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Atmega328p (Amazon)  </a:t>
            </a:r>
            <a:r>
              <a:rPr lang="en-US" dirty="0"/>
              <a:t>1.8-5V Operating voltage 0.2mA current draw while active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4x ROB-12472 Standard Gear </a:t>
            </a:r>
            <a:r>
              <a:rPr lang="en-US" dirty="0" smtClean="0"/>
              <a:t>Motor (</a:t>
            </a:r>
            <a:r>
              <a:rPr lang="en-US" dirty="0" err="1" smtClean="0"/>
              <a:t>Sparkfun</a:t>
            </a:r>
            <a:r>
              <a:rPr lang="en-US" dirty="0" smtClean="0"/>
              <a:t>) </a:t>
            </a:r>
            <a:r>
              <a:rPr lang="en-US" dirty="0"/>
              <a:t>3-12V operating voltage 95mA current draw @ 12 </a:t>
            </a:r>
            <a:r>
              <a:rPr lang="en-US" dirty="0" smtClean="0"/>
              <a:t>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HC-05 Bluetooth 5 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TL082CP OP Amp +/- 9 V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4xMotor(95mA) + </a:t>
            </a:r>
            <a:r>
              <a:rPr lang="en-US" dirty="0" smtClean="0"/>
              <a:t>Atmega328p(0.2mA</a:t>
            </a:r>
            <a:r>
              <a:rPr lang="en-US" dirty="0"/>
              <a:t>) = 380.2mA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2500mAh/380.2mA = 6.57 hours battery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2500mAh/95.2mA = 26.26 hours battery life (realistically)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83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Tuning can be time consuming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Difficult without extra equipment especially for beginners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interest in music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43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PCB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Eagle 7.2.0 light edition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OSH Park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102" y="1966822"/>
            <a:ext cx="6109088" cy="284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71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6-String Electric Guitar vs. 4-String Bass Guitar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Polyphonic vs. Single Coil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ATmega328p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Threshold crossings vs. FFT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Gearmotor</a:t>
            </a:r>
            <a:r>
              <a:rPr lang="en-US" dirty="0" smtClean="0"/>
              <a:t> vs. Stepper vs. Servo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NiMH</a:t>
            </a:r>
            <a:r>
              <a:rPr lang="en-US" dirty="0" smtClean="0"/>
              <a:t> vs. Li 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IC H-Bridge vs. DIY H-Bridge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Android &gt; Apple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Power on device tuning box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tune (T) on switch to select tuning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Activate Bluetooth on mobile application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Open Android application on mobile device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Connect mobile device to Bluetooth module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tuning preference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Tune strings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64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Mounting of motors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Cutting sheet metal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Aligning motors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Bluetooth 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3.3V signal level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Error message on app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 out of 4 motors working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Pinout</a:t>
            </a:r>
            <a:r>
              <a:rPr lang="en-US" dirty="0" smtClean="0"/>
              <a:t> configuration on the board and in the code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56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28013"/>
          </a:xfrm>
        </p:spPr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04599007"/>
              </p:ext>
            </p:extLst>
          </p:nvPr>
        </p:nvGraphicFramePr>
        <p:xfrm>
          <a:off x="1096963" y="1846263"/>
          <a:ext cx="10058400" cy="3337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4-String</a:t>
                      </a:r>
                      <a:r>
                        <a:rPr lang="en-US" baseline="0" dirty="0" smtClean="0"/>
                        <a:t> Bass </a:t>
                      </a:r>
                      <a:r>
                        <a:rPr lang="en-US" dirty="0" smtClean="0"/>
                        <a:t>Guitar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4x Gear</a:t>
                      </a:r>
                      <a:r>
                        <a:rPr lang="en-US" baseline="0" dirty="0" smtClean="0"/>
                        <a:t> motors ROB-12472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$ 119.96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Arduino</a:t>
                      </a:r>
                      <a:r>
                        <a:rPr lang="en-US" dirty="0" smtClean="0"/>
                        <a:t> Uno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$25.75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HC-05 Bluetooth</a:t>
                      </a:r>
                      <a:r>
                        <a:rPr lang="en-US" baseline="0" dirty="0" smtClean="0"/>
                        <a:t>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$8.40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Shaft couplers</a:t>
                      </a:r>
                      <a:r>
                        <a:rPr lang="en-US" baseline="0" dirty="0" smtClean="0"/>
                        <a:t> &amp; motor mounts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$46.00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H-Bridge (L293DNE)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$14.49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Sheet metal</a:t>
                      </a:r>
                      <a:r>
                        <a:rPr lang="en-US" baseline="0" dirty="0" smtClean="0"/>
                        <a:t> bracket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$20.00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Misc.</a:t>
                      </a:r>
                      <a:r>
                        <a:rPr lang="en-US" baseline="0" dirty="0" smtClean="0"/>
                        <a:t> wire &amp; passive components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$20.00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61903" y="5321643"/>
            <a:ext cx="311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Total: </a:t>
            </a:r>
            <a:r>
              <a:rPr lang="en-US" dirty="0" smtClean="0">
                <a:solidFill>
                  <a:srgbClr val="C00000"/>
                </a:solidFill>
              </a:rPr>
              <a:t>$254.60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9866" y="5325533"/>
            <a:ext cx="460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Funding provided by Boeing : </a:t>
            </a:r>
            <a:r>
              <a:rPr lang="en-US" dirty="0" smtClean="0">
                <a:solidFill>
                  <a:srgbClr val="FF0000"/>
                </a:solidFill>
              </a:rPr>
              <a:t>$200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6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346" y="2115402"/>
            <a:ext cx="10058400" cy="1450757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Tune within 30 seconds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Within a noticeable difference of +/- 5 cents (100 cents/semitone)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5 tuning preferences on Android 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 least 24 hours of battery life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5284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6774"/>
          </a:xfrm>
        </p:spPr>
        <p:txBody>
          <a:bodyPr/>
          <a:lstStyle/>
          <a:p>
            <a:r>
              <a:rPr lang="en-US" dirty="0" smtClean="0"/>
              <a:t>4-String Bass</a:t>
            </a:r>
            <a:endParaRPr lang="en-US" dirty="0"/>
          </a:p>
        </p:txBody>
      </p:sp>
      <p:pic>
        <p:nvPicPr>
          <p:cNvPr id="23553" name="Picture 1" descr="E:\Drive\EEL 4915 - Senior Design II\Conference Paper\bass-guitar-anatom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03081" y="1839913"/>
            <a:ext cx="2973063" cy="4022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465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System Block Diagram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E:\Drive\EEL 4915 - Senior Design II\Conference Paper\overall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5962" y="2006092"/>
            <a:ext cx="6184301" cy="3733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38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</a:t>
            </a:r>
            <a:r>
              <a:rPr lang="en-US" u="sng" dirty="0" smtClean="0"/>
              <a:t>Ernesto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Android app development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Code for tuning algorithm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Bluetooth communication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u="sng" dirty="0" smtClean="0"/>
              <a:t>Trenton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Signal Processing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Mounting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PCB design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u="sng" dirty="0" smtClean="0"/>
              <a:t>Alex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Power supply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Mounting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Code for tuning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Android Platform Version 4.4.X+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Android Studio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Bluetooth communication with microcontroller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Defined MAC address for module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rcRect t="2106" b="11564"/>
          <a:stretch>
            <a:fillRect/>
          </a:stretch>
        </p:blipFill>
        <p:spPr bwMode="auto">
          <a:xfrm>
            <a:off x="7408397" y="2025419"/>
            <a:ext cx="2592494" cy="334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88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Studio 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Java language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Object-Oriented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Class (.java file)</a:t>
            </a:r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itchFamily="34" charset="0"/>
              <a:buChar char="•"/>
            </a:pPr>
            <a:r>
              <a:rPr lang="en-US" sz="1800" dirty="0" smtClean="0"/>
              <a:t>Define variables and methods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Layout (.xml file)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Widget (</a:t>
            </a:r>
            <a:r>
              <a:rPr lang="en-US" dirty="0" err="1" smtClean="0"/>
              <a:t>ie</a:t>
            </a:r>
            <a:r>
              <a:rPr lang="en-US" dirty="0" smtClean="0"/>
              <a:t>. buttons, text field) placement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Android Manifest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Bluetooth Permissions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8194" name="Picture 2" descr="http://1.bp.blogspot.com/-UGrENgc-ec8/VIJsFPD19aI/AAAAAAAABBk/ICFczO1O6mU/s1000/studio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2725" y="241935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Built in Bluetooth capabilities on phone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HC-05  Bluetooth module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5V VCC with 3.3V logic level</a:t>
            </a:r>
            <a:r>
              <a:rPr lang="en-US" dirty="0"/>
              <a:t> </a:t>
            </a:r>
            <a:r>
              <a:rPr lang="en-US" dirty="0" smtClean="0"/>
              <a:t>Rx</a:t>
            </a:r>
          </a:p>
        </p:txBody>
      </p:sp>
      <p:pic>
        <p:nvPicPr>
          <p:cNvPr id="21506" name="Picture 2" descr="http://img.alibaba.com/img/pb/938/099/594/594099938_7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7777" y="2237441"/>
            <a:ext cx="3837438" cy="33652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239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1913</TotalTime>
  <Words>584</Words>
  <Application>Microsoft Office PowerPoint</Application>
  <PresentationFormat>Custom</PresentationFormat>
  <Paragraphs>148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Retrospect</vt:lpstr>
      <vt:lpstr>Automatic Guitar Tuner</vt:lpstr>
      <vt:lpstr>Motivation </vt:lpstr>
      <vt:lpstr>Specifications</vt:lpstr>
      <vt:lpstr>4-String Bass</vt:lpstr>
      <vt:lpstr>Overall System Block Diagram</vt:lpstr>
      <vt:lpstr>Division of Labor</vt:lpstr>
      <vt:lpstr>Mobile Application</vt:lpstr>
      <vt:lpstr>Android Studio IDE</vt:lpstr>
      <vt:lpstr>Bluetooth Communication</vt:lpstr>
      <vt:lpstr>Microcontroller</vt:lpstr>
      <vt:lpstr>Pickups</vt:lpstr>
      <vt:lpstr>Frequency Calculating  </vt:lpstr>
      <vt:lpstr>Motor Control </vt:lpstr>
      <vt:lpstr>DC Offset &amp; Amplification</vt:lpstr>
      <vt:lpstr>Rail Splitter</vt:lpstr>
      <vt:lpstr>Motor Mounting Bracket</vt:lpstr>
      <vt:lpstr>Tuning Mechanism</vt:lpstr>
      <vt:lpstr>Power</vt:lpstr>
      <vt:lpstr>Components to be Powered</vt:lpstr>
      <vt:lpstr>PCB Design</vt:lpstr>
      <vt:lpstr>Component Decisions</vt:lpstr>
      <vt:lpstr>Operational Procedure</vt:lpstr>
      <vt:lpstr>Difficulties</vt:lpstr>
      <vt:lpstr>Budget</vt:lpstr>
      <vt:lpstr>Questions?</vt:lpstr>
    </vt:vector>
  </TitlesOfParts>
  <Company>UCF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Guitar Tuner</dc:title>
  <dc:creator>Student</dc:creator>
  <cp:lastModifiedBy>Ernesto Wong</cp:lastModifiedBy>
  <cp:revision>112</cp:revision>
  <dcterms:created xsi:type="dcterms:W3CDTF">2015-01-30T15:56:31Z</dcterms:created>
  <dcterms:modified xsi:type="dcterms:W3CDTF">2015-05-03T18:53:35Z</dcterms:modified>
</cp:coreProperties>
</file>